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1D9AA7-35F6-40ED-966B-2CDFF5AD89A4}" v="2" dt="2026-03-04T14:33:05.0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7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1FFDB-2CF9-4D91-B2F5-6029D9028F82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76CD1-F71C-48A1-B50A-997C61765E4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29262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err="1"/>
              <a:t>Presentacion</a:t>
            </a:r>
            <a:r>
              <a:rPr lang="es-MX" dirty="0"/>
              <a:t> de Cierre</a:t>
            </a:r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76CD1-F71C-48A1-B50A-997C61765E48}" type="slidenum">
              <a:rPr lang="es-GT" smtClean="0"/>
              <a:t>10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34758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9A3EA-BFAF-E516-63BE-AEFC569C7C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05049A-2C4F-7EE5-C2DE-4F65754B7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283A9F-59A8-A5DA-ED4F-65EA92AF1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B963-6BDA-4EA8-9026-DCD3DBC2C026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552774-D276-BF53-AE6E-85CBF97B1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BCC2F5-A739-C8A2-3FF4-8559293A9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E024-BB1F-4063-9854-F22D93A2CE5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6610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E6C710-8EFD-5F1C-0928-20BB13B75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480B7C-5640-7375-718F-50BD5E235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C977D6-B3F0-D923-ECC4-A30C38ACF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B963-6BDA-4EA8-9026-DCD3DBC2C026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DF4F97-9EAF-FBC7-1230-89633A538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F2120A-45A8-4262-0A9B-1DED9D41C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E024-BB1F-4063-9854-F22D93A2CE5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8628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DF3D5-E91F-036C-020E-212144C69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430D18-473D-9632-B35C-C5DA8A014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B4AB25-BC8A-1692-884D-E34FE848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B963-6BDA-4EA8-9026-DCD3DBC2C026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6D5960-5C50-BAA5-9133-93233CDB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086DC7-4C5E-D3B6-014A-98CB12142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E024-BB1F-4063-9854-F22D93A2CE5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88419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B06E82-CD2C-DC6B-325C-CC6CF5A25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23411A-4B5E-D919-3011-3FEC64F9B8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366A11-A814-DDF0-C772-A71D9FB794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531C82-2531-FF35-2370-6B0E60E4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B963-6BDA-4EA8-9026-DCD3DBC2C026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46A40F-0415-710C-472A-766FB86FB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7B3175-CDE0-7B77-77C4-ADA0C9CB9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E024-BB1F-4063-9854-F22D93A2CE5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088051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B11166-DDDC-8FF4-2B01-D2E92A422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3BB2FB-283D-70A4-53B4-1FBEDD0E9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B33120E-B42F-409D-E4C7-184E81C5A7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F6DC645-9369-24D9-1B3B-C50CCEF30D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F65FD43-2AC7-185A-6135-8E2EA276B7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0E2467F-5E8E-3770-02F8-E9B06F6EA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B963-6BDA-4EA8-9026-DCD3DBC2C026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90E9D7A-6527-7351-8042-1F0B4E88A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291D22-1174-AF78-C65E-D6C59F9E0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E024-BB1F-4063-9854-F22D93A2CE5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7122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F163C2-E95D-80CB-FE24-84047D928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F15B16B-D6F2-84CA-6BCD-F7BA0A0F0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B963-6BDA-4EA8-9026-DCD3DBC2C026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1417817-642A-D052-D6E9-F2EAA3DAA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66B8F6-A64C-5366-F148-06D4ABA94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E024-BB1F-4063-9854-F22D93A2CE5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54914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8DB5BDA-D010-E24D-FA07-200944E5B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B963-6BDA-4EA8-9026-DCD3DBC2C026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AEB0394-6FA2-0DA4-88BB-6E22D97B5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D4C252A-F30A-A6C0-E3DC-B0DAC44F9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E024-BB1F-4063-9854-F22D93A2CE5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32097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983402-F9D2-DEDE-38AE-B69F7B08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FE1E03-479F-751E-4A71-292B3D85E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E6D16D-3FCB-1CC8-E313-5B7CFF8A0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1272D5-F5D0-A05D-F7E7-DD5F60DEE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B963-6BDA-4EA8-9026-DCD3DBC2C026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B1C4DE9-3942-32AD-6DF2-8EE4592C5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78BA4D-5F57-D1C5-B42E-173F5AEDC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E024-BB1F-4063-9854-F22D93A2CE5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38899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5AAAC-6C77-BAB7-4257-569D5FA53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BE1BF82-05C1-B686-15DE-009410871D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4FBA03-BAB9-6984-5E1E-3DB970827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A71BE71-0D58-5FF4-31BB-A26BF3568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B963-6BDA-4EA8-9026-DCD3DBC2C026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93F65A4-0004-B4BC-56F5-36082967A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A3C7B0-F5F6-0FA0-5758-01CBB203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E024-BB1F-4063-9854-F22D93A2CE5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8108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6D12B3-C9F5-F8EB-08A9-DC4726483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DED7CB-502D-668E-7364-BE387662E6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3F0AB8-6BE2-8E3D-3F62-B4D369CA8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B963-6BDA-4EA8-9026-DCD3DBC2C026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AEA20E-6013-782B-05EE-31CF2FA5F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92C2DC-29A4-0D9B-26A7-07A9BF295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E024-BB1F-4063-9854-F22D93A2CE5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1580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E0E9286-59DB-3B05-FE80-4862F8E01E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81B5566-764C-490D-72F5-66635C418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37FF1E-78CE-424E-7FDA-D0F4BD7B0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5B963-6BDA-4EA8-9026-DCD3DBC2C026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2D4DA0-842D-E0E8-BE27-9B662637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74137D-D51A-E1AF-1028-1C466F59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E024-BB1F-4063-9854-F22D93A2CE5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62207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AEFA134-3BCB-F05B-7B3A-55C3FCE3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0781D6-5DD9-F5A3-69E9-753670217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F5DB8A-A275-70C0-814D-969E315791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45B963-6BDA-4EA8-9026-DCD3DBC2C026}" type="datetimeFigureOut">
              <a:rPr lang="es-GT" smtClean="0"/>
              <a:t>4/03/2026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316185-5039-9531-869A-748D32D27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8C86C-2FAE-0DE9-BAC0-8329E9D939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CEE024-BB1F-4063-9854-F22D93A2CE5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62266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DF1E3-D699-27A3-9216-8FA08DEE90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/>
              <a:t>Psiquiatria Santa Clara</a:t>
            </a:r>
            <a:endParaRPr lang="es-GT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084BFD-E822-47AD-C12F-5832AB1EDB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/>
              <a:t>Pacientes tranquilos familias felices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333931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C1DB1B-04F4-C534-820A-AA8CBA929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Psiquiatría Santa Clara</a:t>
            </a:r>
            <a:endParaRPr lang="es-GT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19A097-78FD-6234-BA8A-07E990736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GT"/>
              <a:t>es un centro psiquiátrico con más de 20 años de trayectoria brindando atención integral en salud mental.</a:t>
            </a:r>
          </a:p>
          <a:p>
            <a:r>
              <a:rPr lang="es-GT"/>
              <a:t>Hemos acompañado a pacientes de Guatemala y de otros países, consolidándonos como una institución confiable, ética y comprometida con la recuperación y estabilidad emocional de cada persona.</a:t>
            </a:r>
          </a:p>
          <a:p>
            <a:pPr marL="0" indent="0">
              <a:buNone/>
            </a:pP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023048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DCABC3-FA8A-29E9-9B5C-66D6BF9E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Nuestra Experiencia</a:t>
            </a:r>
            <a:endParaRPr lang="es-GT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58B966-99A4-7C50-3210-81BBFD3D7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GT" dirty="0"/>
              <a:t>Más de 20 años de servicio continuo</a:t>
            </a:r>
          </a:p>
          <a:p>
            <a:pPr lvl="0"/>
            <a:r>
              <a:rPr lang="es-GT" dirty="0"/>
              <a:t>Más de 26 colaboradores especializados</a:t>
            </a:r>
          </a:p>
          <a:p>
            <a:pPr lvl="0"/>
            <a:r>
              <a:rPr lang="es-GT" dirty="0"/>
              <a:t>Atención a pacientes nacionales e internacionales</a:t>
            </a:r>
          </a:p>
          <a:p>
            <a:pPr lvl="0"/>
            <a:r>
              <a:rPr lang="es-GT" dirty="0"/>
              <a:t>Protocolos clínicos estructurados</a:t>
            </a:r>
          </a:p>
          <a:p>
            <a:pPr lvl="0"/>
            <a:r>
              <a:rPr lang="es-GT" dirty="0"/>
              <a:t>Servicio al cliente personalizado</a:t>
            </a:r>
          </a:p>
          <a:p>
            <a:pPr marL="0" indent="0">
              <a:buNone/>
            </a:pPr>
            <a:endParaRPr lang="es-GT" dirty="0"/>
          </a:p>
          <a:p>
            <a:pPr marL="0" indent="0">
              <a:buNone/>
            </a:pPr>
            <a:r>
              <a:rPr lang="es-GT" dirty="0"/>
              <a:t>Nuestra experiencia nos permite atender casos de alta complejidad con responsabilidad y compromiso.</a:t>
            </a:r>
          </a:p>
          <a:p>
            <a:pPr marL="0" indent="0">
              <a:buNone/>
            </a:pP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4211476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C524E7-3A9C-B638-F39A-B532C0C7E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 dirty="0"/>
              <a:t>Nuestro Equipo</a:t>
            </a:r>
            <a:br>
              <a:rPr lang="es-GT" dirty="0"/>
            </a:br>
            <a:endParaRPr lang="es-GT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C7C477-06D9-3162-623F-3EF9A18D8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GT" dirty="0"/>
              <a:t>Contamos con un equipo multidisciplinario conformado por:</a:t>
            </a:r>
          </a:p>
          <a:p>
            <a:pPr lvl="0"/>
            <a:r>
              <a:rPr lang="es-GT" dirty="0"/>
              <a:t>Psiquiatra</a:t>
            </a:r>
          </a:p>
          <a:p>
            <a:pPr lvl="0"/>
            <a:r>
              <a:rPr lang="es-GT" dirty="0"/>
              <a:t>Psicólogos clínicos</a:t>
            </a:r>
          </a:p>
          <a:p>
            <a:pPr lvl="0"/>
            <a:r>
              <a:rPr lang="es-GT" dirty="0"/>
              <a:t>Personal de enfermería especializado</a:t>
            </a:r>
          </a:p>
          <a:p>
            <a:pPr lvl="0"/>
            <a:r>
              <a:rPr lang="es-GT" dirty="0"/>
              <a:t>Equipo administrativo capacitado</a:t>
            </a:r>
          </a:p>
          <a:p>
            <a:pPr lvl="0"/>
            <a:r>
              <a:rPr lang="es-GT" dirty="0"/>
              <a:t>Médicos externos especializados en distintas ramas de la medicina</a:t>
            </a:r>
          </a:p>
          <a:p>
            <a:pPr marL="0" indent="0">
              <a:buNone/>
            </a:pPr>
            <a:endParaRPr lang="es-GT" dirty="0"/>
          </a:p>
          <a:p>
            <a:pPr marL="0" indent="0">
              <a:buNone/>
            </a:pPr>
            <a:r>
              <a:rPr lang="es-GT" dirty="0"/>
              <a:t>Más de 26 profesionales trabajan coordinadamente para garantizar una atención integral y personalizada.</a:t>
            </a:r>
          </a:p>
          <a:p>
            <a:pPr marL="0" indent="0">
              <a:buNone/>
            </a:pP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973704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150724-6DAA-5641-BE83-14F4EE15E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 dirty="0"/>
              <a:t>Servicios Especializados</a:t>
            </a:r>
            <a:endParaRPr lang="es-GT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76AA94-3867-B6E0-6BA6-A9C1632EE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GT" dirty="0"/>
              <a:t>Brindamos atención y tratamiento para:</a:t>
            </a:r>
          </a:p>
          <a:p>
            <a:pPr lvl="0"/>
            <a:r>
              <a:rPr lang="es-GT" dirty="0"/>
              <a:t>Problemas de adicción</a:t>
            </a:r>
          </a:p>
          <a:p>
            <a:pPr lvl="0"/>
            <a:r>
              <a:rPr lang="es-GT" dirty="0"/>
              <a:t>Alcoholismo</a:t>
            </a:r>
          </a:p>
          <a:p>
            <a:pPr lvl="0"/>
            <a:r>
              <a:rPr lang="es-GT" dirty="0"/>
              <a:t>Esquizofrenia</a:t>
            </a:r>
          </a:p>
          <a:p>
            <a:pPr lvl="0"/>
            <a:r>
              <a:rPr lang="es-GT" dirty="0"/>
              <a:t>Trastorno bipolar</a:t>
            </a:r>
          </a:p>
          <a:p>
            <a:pPr lvl="0"/>
            <a:r>
              <a:rPr lang="es-GT" dirty="0"/>
              <a:t>Psicosis</a:t>
            </a:r>
          </a:p>
          <a:p>
            <a:pPr lvl="0"/>
            <a:r>
              <a:rPr lang="es-GT" dirty="0"/>
              <a:t>Depresión</a:t>
            </a:r>
          </a:p>
          <a:p>
            <a:pPr lvl="0"/>
            <a:r>
              <a:rPr lang="es-GT" dirty="0"/>
              <a:t>Ansiedad</a:t>
            </a:r>
          </a:p>
          <a:p>
            <a:pPr lvl="0"/>
            <a:r>
              <a:rPr lang="es-GT" dirty="0"/>
              <a:t>Pensamientos suicidas</a:t>
            </a:r>
          </a:p>
          <a:p>
            <a:pPr lvl="0"/>
            <a:r>
              <a:rPr lang="es-GT" dirty="0"/>
              <a:t>Trastornos alimenticios</a:t>
            </a:r>
          </a:p>
          <a:p>
            <a:pPr lvl="0"/>
            <a:r>
              <a:rPr lang="es-GT" dirty="0"/>
              <a:t>Demencia</a:t>
            </a:r>
          </a:p>
          <a:p>
            <a:pPr marL="0" lvl="0" indent="0">
              <a:buNone/>
            </a:pPr>
            <a:r>
              <a:rPr lang="es-GT" dirty="0"/>
              <a:t>Cada plan de tratamiento es individualizado y supervisado por especialistas.</a:t>
            </a:r>
          </a:p>
          <a:p>
            <a:pPr marL="0" indent="0">
              <a:buNone/>
            </a:pP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379899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2E96A-D08C-B136-8B03-6F924F34A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 dirty="0"/>
              <a:t>Atención en Adicciones</a:t>
            </a:r>
            <a:br>
              <a:rPr lang="es-GT" dirty="0"/>
            </a:br>
            <a:endParaRPr lang="es-GT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9B585F-9274-3E9C-A83A-FF9200A04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GT" dirty="0"/>
              <a:t>Ofrecemos programas estructurados para el tratamiento de:</a:t>
            </a:r>
          </a:p>
          <a:p>
            <a:pPr lvl="0"/>
            <a:r>
              <a:rPr lang="es-GT" dirty="0"/>
              <a:t>Adicción a sustancias</a:t>
            </a:r>
          </a:p>
          <a:p>
            <a:pPr lvl="0"/>
            <a:r>
              <a:rPr lang="es-GT" dirty="0"/>
              <a:t>Alcoholismo</a:t>
            </a:r>
          </a:p>
          <a:p>
            <a:pPr lvl="0"/>
            <a:r>
              <a:rPr lang="es-GT" dirty="0"/>
              <a:t>Conductas compulsivas</a:t>
            </a:r>
          </a:p>
          <a:p>
            <a:pPr marL="0" indent="0">
              <a:buNone/>
            </a:pPr>
            <a:endParaRPr lang="es-GT" dirty="0"/>
          </a:p>
          <a:p>
            <a:pPr marL="0" indent="0">
              <a:buNone/>
            </a:pPr>
            <a:r>
              <a:rPr lang="es-GT" dirty="0"/>
              <a:t>Nuestro enfoque combina atención médica, terapia psicológica y acompañamiento continuo para lograr una rehabilitación sostenible.</a:t>
            </a:r>
          </a:p>
          <a:p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828841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11773-57C5-B9AE-FB95-D05FD331F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Un espacio seguro, humano y especializado para una vida con dignidad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DDF271-33E4-4D6F-5C6F-AB587F125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MX" dirty="0"/>
              <a:t>La residencia permanente está diseñada para brindar atención integral a personas que requieren acompañamiento continuo en su salud mental.</a:t>
            </a:r>
          </a:p>
          <a:p>
            <a:r>
              <a:rPr lang="es-MX" dirty="0"/>
              <a:t>Supervisión médica y psiquiátrica 24/7</a:t>
            </a:r>
          </a:p>
          <a:p>
            <a:r>
              <a:rPr lang="es-MX" dirty="0"/>
              <a:t>Plan terapéutico individualizado</a:t>
            </a:r>
          </a:p>
          <a:p>
            <a:r>
              <a:rPr lang="es-MX" dirty="0"/>
              <a:t>Atención de enfermería permanente</a:t>
            </a:r>
          </a:p>
          <a:p>
            <a:r>
              <a:rPr lang="es-MX" dirty="0"/>
              <a:t>Actividades terapéuticas y ocupacionales</a:t>
            </a:r>
          </a:p>
          <a:p>
            <a:r>
              <a:rPr lang="es-MX" dirty="0"/>
              <a:t>Ambiente seguro, estructurado y confortable</a:t>
            </a:r>
          </a:p>
          <a:p>
            <a:r>
              <a:rPr lang="es-MX" dirty="0"/>
              <a:t>Alimentación balanceada y monitoreo clínico diario</a:t>
            </a:r>
          </a:p>
          <a:p>
            <a:pPr marL="0" indent="0">
              <a:buNone/>
            </a:pPr>
            <a:r>
              <a:rPr lang="es-MX"/>
              <a:t>Más </a:t>
            </a:r>
            <a:r>
              <a:rPr lang="es-MX" dirty="0"/>
              <a:t>que un internamiento, ofrecemos </a:t>
            </a:r>
            <a:r>
              <a:rPr lang="es-MX" b="1" dirty="0"/>
              <a:t>un entorno de cuidado, contención y acompañamiento profesional continuo</a:t>
            </a:r>
            <a:r>
              <a:rPr lang="es-MX" dirty="0"/>
              <a:t>.</a:t>
            </a:r>
          </a:p>
          <a:p>
            <a:pPr marL="0" indent="0">
              <a:buNone/>
            </a:pP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687393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7B6B30-BC98-D29B-B83C-D530FBD96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 dirty="0"/>
              <a:t>Enfoque Integral</a:t>
            </a:r>
            <a:endParaRPr lang="es-GT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A9BE22-7BB1-CC3B-E845-255B23762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GT" dirty="0"/>
              <a:t>Trabajamos bajo un modelo de atención integral que incluye:</a:t>
            </a:r>
          </a:p>
          <a:p>
            <a:pPr lvl="0"/>
            <a:r>
              <a:rPr lang="es-GT" dirty="0"/>
              <a:t>Evaluación psiquiátrica especializada</a:t>
            </a:r>
          </a:p>
          <a:p>
            <a:pPr lvl="0"/>
            <a:r>
              <a:rPr lang="es-GT" dirty="0"/>
              <a:t>Diagnóstico clínico profesional</a:t>
            </a:r>
          </a:p>
          <a:p>
            <a:pPr lvl="0"/>
            <a:r>
              <a:rPr lang="es-GT" dirty="0"/>
              <a:t>Tratamiento farmacológico supervisado</a:t>
            </a:r>
          </a:p>
          <a:p>
            <a:pPr lvl="0"/>
            <a:r>
              <a:rPr lang="es-GT" dirty="0"/>
              <a:t>Psicoterapia individual y grupal</a:t>
            </a:r>
          </a:p>
          <a:p>
            <a:pPr lvl="0"/>
            <a:r>
              <a:rPr lang="es-GT" dirty="0"/>
              <a:t>Seguimiento continuo</a:t>
            </a:r>
          </a:p>
          <a:p>
            <a:pPr marL="0" indent="0">
              <a:buNone/>
            </a:pPr>
            <a:r>
              <a:rPr lang="es-GT" dirty="0"/>
              <a:t>Nuestro objetivo es lograr estabilidad, reintegración social y mejora en la calidad de vida.</a:t>
            </a:r>
          </a:p>
          <a:p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4185948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CBF1B-926B-F595-E791-069FB27E5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 dirty="0"/>
              <a:t>Alianzas Estratégicas</a:t>
            </a:r>
            <a:br>
              <a:rPr lang="es-GT" dirty="0"/>
            </a:br>
            <a:endParaRPr lang="es-GT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348C1E-6E26-D00D-42A5-BBB1295FE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GT" dirty="0"/>
              <a:t>A lo largo de nuestra trayectoria hemos desarrollado alianzas estratégicas que nos han permitido:</a:t>
            </a:r>
          </a:p>
          <a:p>
            <a:pPr lvl="0"/>
            <a:r>
              <a:rPr lang="es-GT" dirty="0"/>
              <a:t>Ampliar nuestros servicios</a:t>
            </a:r>
          </a:p>
          <a:p>
            <a:pPr lvl="0"/>
            <a:r>
              <a:rPr lang="es-GT" dirty="0"/>
              <a:t>Atender nuevos nichos de mercado</a:t>
            </a:r>
          </a:p>
          <a:p>
            <a:pPr lvl="0"/>
            <a:r>
              <a:rPr lang="es-GT" dirty="0"/>
              <a:t>Fortalecer nuestros protocolos clínicos</a:t>
            </a:r>
          </a:p>
          <a:p>
            <a:pPr lvl="0"/>
            <a:r>
              <a:rPr lang="es-GT" dirty="0"/>
              <a:t>Generar mayor cobertura y alcance</a:t>
            </a:r>
          </a:p>
          <a:p>
            <a:pPr marL="0" indent="0">
              <a:buNone/>
            </a:pPr>
            <a:r>
              <a:rPr lang="es-GT" dirty="0"/>
              <a:t>Estas alianzas nos posicionan como un referente en salud mental en la región.</a:t>
            </a:r>
          </a:p>
          <a:p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975593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239024-0B7D-4330-4E7A-5568E5962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b="1" dirty="0"/>
              <a:t>Psiquiatría Santa Clara</a:t>
            </a:r>
            <a:endParaRPr lang="es-GT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1A332C-1E4B-65FD-EC2A-467F1F033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GT" dirty="0"/>
              <a:t>Compromiso, experiencia y vocación al servicio de la salud mental.</a:t>
            </a:r>
          </a:p>
          <a:p>
            <a:r>
              <a:rPr lang="es-GT" dirty="0"/>
              <a:t>Más de 20 años construyendo esperanza, estabilidad y nuevas oportunidades de vida.</a:t>
            </a:r>
          </a:p>
          <a:p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947353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414</Words>
  <Application>Microsoft Office PowerPoint</Application>
  <PresentationFormat>Panorámica</PresentationFormat>
  <Paragraphs>71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Tema de Office</vt:lpstr>
      <vt:lpstr>Psiquiatria Santa Clara</vt:lpstr>
      <vt:lpstr>Psiquiatría Santa Clara</vt:lpstr>
      <vt:lpstr>Nuestra Experiencia</vt:lpstr>
      <vt:lpstr>Nuestro Equipo </vt:lpstr>
      <vt:lpstr>Servicios Especializados</vt:lpstr>
      <vt:lpstr>Atención en Adicciones </vt:lpstr>
      <vt:lpstr>Un espacio seguro, humano y especializado para una vida con dignidad</vt:lpstr>
      <vt:lpstr>Enfoque Integral</vt:lpstr>
      <vt:lpstr>Alianzas Estratégicas </vt:lpstr>
      <vt:lpstr>Psiquiatría Santa Clara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Enfermeria</dc:creator>
  <cp:lastModifiedBy>Enfermeria</cp:lastModifiedBy>
  <cp:revision>2</cp:revision>
  <dcterms:created xsi:type="dcterms:W3CDTF">2026-03-04T14:08:18Z</dcterms:created>
  <dcterms:modified xsi:type="dcterms:W3CDTF">2026-03-04T17:14:59Z</dcterms:modified>
</cp:coreProperties>
</file>